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8"/>
  </p:notesMasterIdLst>
  <p:handoutMasterIdLst>
    <p:handoutMasterId r:id="rId29"/>
  </p:handoutMasterIdLst>
  <p:sldIdLst>
    <p:sldId id="256" r:id="rId6"/>
    <p:sldId id="257" r:id="rId7"/>
    <p:sldId id="274" r:id="rId8"/>
    <p:sldId id="263" r:id="rId9"/>
    <p:sldId id="264" r:id="rId10"/>
    <p:sldId id="259" r:id="rId11"/>
    <p:sldId id="260" r:id="rId12"/>
    <p:sldId id="261" r:id="rId13"/>
    <p:sldId id="268" r:id="rId14"/>
    <p:sldId id="269" r:id="rId15"/>
    <p:sldId id="275" r:id="rId16"/>
    <p:sldId id="270" r:id="rId17"/>
    <p:sldId id="277" r:id="rId18"/>
    <p:sldId id="271" r:id="rId19"/>
    <p:sldId id="265" r:id="rId20"/>
    <p:sldId id="266" r:id="rId21"/>
    <p:sldId id="280" r:id="rId22"/>
    <p:sldId id="278" r:id="rId23"/>
    <p:sldId id="279" r:id="rId24"/>
    <p:sldId id="281" r:id="rId25"/>
    <p:sldId id="273" r:id="rId26"/>
    <p:sldId id="26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907"/>
    <a:srgbClr val="FF6A13"/>
    <a:srgbClr val="0077C8"/>
    <a:srgbClr val="FA6105"/>
    <a:srgbClr val="0A55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048" autoAdjust="0"/>
  </p:normalViewPr>
  <p:slideViewPr>
    <p:cSldViewPr snapToGrid="0" snapToObjects="1">
      <p:cViewPr>
        <p:scale>
          <a:sx n="125" d="100"/>
          <a:sy n="125" d="100"/>
        </p:scale>
        <p:origin x="456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-322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D4921-50CA-4FAD-8DDD-1BF25047C027}" type="datetimeFigureOut">
              <a:rPr lang="nl-NL" smtClean="0"/>
              <a:t>28-8-2016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A590F-2514-4040-8D8D-6F715E919FE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7297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476AF-B25F-41C7-B410-B08ACCD4B830}" type="datetimeFigureOut">
              <a:rPr lang="nl-NL" smtClean="0"/>
              <a:t>28-8-2016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01DBC-CBCA-49F2-904E-07F65F9305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4268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ch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97509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86C81C-E1DE-174E-92F2-1495C7D617AE}" type="datetimeFigureOut">
              <a:rPr lang="en-US" smtClean="0"/>
              <a:pPr/>
              <a:t>8/28/2016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80219" y="635635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4167" y="6356350"/>
            <a:ext cx="108806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AA46E5-2B0C-9648-815F-5B6FBBF76EB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503" y="2788082"/>
            <a:ext cx="5092995" cy="83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3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oofdonderwerp met bullits (max 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31899"/>
            <a:ext cx="9144000" cy="6262578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797509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86C81C-E1DE-174E-92F2-1495C7D617AE}" type="datetimeFigureOut">
              <a:rPr lang="en-US" smtClean="0"/>
              <a:pPr/>
              <a:t>8/28/2016</a:t>
            </a:fld>
            <a:endParaRPr lang="nl-NL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80219" y="635635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4167" y="6356350"/>
            <a:ext cx="108806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AA46E5-2B0C-9648-815F-5B6FBBF76EB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Rechthoek 9"/>
          <p:cNvSpPr/>
          <p:nvPr userDrawn="1"/>
        </p:nvSpPr>
        <p:spPr>
          <a:xfrm>
            <a:off x="0" y="6049901"/>
            <a:ext cx="91440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982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kop of quote: centreren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/>
          <p:nvPr userDrawn="1"/>
        </p:nvSpPr>
        <p:spPr>
          <a:xfrm>
            <a:off x="0" y="-31899"/>
            <a:ext cx="9144000" cy="6262578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1899"/>
            <a:ext cx="9144000" cy="601802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797509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86C81C-E1DE-174E-92F2-1495C7D617AE}" type="datetimeFigureOut">
              <a:rPr lang="en-US" smtClean="0"/>
              <a:pPr/>
              <a:t>8/28/2016</a:t>
            </a:fld>
            <a:endParaRPr lang="nl-NL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80219" y="635635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4167" y="6356350"/>
            <a:ext cx="108806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AA46E5-2B0C-9648-815F-5B6FBBF76EB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6" name="Rechthoek 15"/>
          <p:cNvSpPr/>
          <p:nvPr userDrawn="1"/>
        </p:nvSpPr>
        <p:spPr>
          <a:xfrm>
            <a:off x="0" y="6049901"/>
            <a:ext cx="91440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458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toevoe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46E5-2B0C-9648-815F-5B6FBBF76EBB}" type="slidenum">
              <a:rPr lang="nl-NL" smtClean="0"/>
              <a:t>‹#›</a:t>
            </a:fld>
            <a:endParaRPr lang="nl-NL"/>
          </a:p>
        </p:txBody>
      </p:sp>
      <p:sp>
        <p:nvSpPr>
          <p:cNvPr id="14" name="Tekstvak 13"/>
          <p:cNvSpPr txBox="1"/>
          <p:nvPr userDrawn="1"/>
        </p:nvSpPr>
        <p:spPr>
          <a:xfrm>
            <a:off x="1848292" y="3763977"/>
            <a:ext cx="5847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Let op!</a:t>
            </a:r>
          </a:p>
          <a:p>
            <a:endParaRPr lang="nl-NL" b="1" dirty="0">
              <a:solidFill>
                <a:srgbClr val="FF0000"/>
              </a:solidFill>
            </a:endParaRPr>
          </a:p>
          <a:p>
            <a:r>
              <a:rPr lang="nl-NL" b="1" dirty="0">
                <a:solidFill>
                  <a:srgbClr val="FF0000"/>
                </a:solidFill>
              </a:rPr>
              <a:t>- Afbeelding moet beeldvullend zijn.</a:t>
            </a:r>
          </a:p>
          <a:p>
            <a:r>
              <a:rPr lang="nl-NL" b="1" dirty="0">
                <a:solidFill>
                  <a:srgbClr val="FF0000"/>
                </a:solidFill>
              </a:rPr>
              <a:t>- Tussen de afbeelding en de oranje balk</a:t>
            </a:r>
            <a:r>
              <a:rPr lang="nl-NL" b="1" baseline="0" dirty="0">
                <a:solidFill>
                  <a:srgbClr val="FF0000"/>
                </a:solidFill>
              </a:rPr>
              <a:t> </a:t>
            </a:r>
            <a:r>
              <a:rPr lang="nl-NL" b="1" dirty="0">
                <a:solidFill>
                  <a:srgbClr val="FF0000"/>
                </a:solidFill>
              </a:rPr>
              <a:t>(onderkant)</a:t>
            </a:r>
          </a:p>
          <a:p>
            <a:r>
              <a:rPr lang="nl-NL" b="1" dirty="0">
                <a:solidFill>
                  <a:srgbClr val="FF0000"/>
                </a:solidFill>
              </a:rPr>
              <a:t>  zit witruimte.</a:t>
            </a:r>
          </a:p>
          <a:p>
            <a:endParaRPr lang="nl-NL" b="1" dirty="0"/>
          </a:p>
        </p:txBody>
      </p:sp>
      <p:sp>
        <p:nvSpPr>
          <p:cNvPr id="9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049902"/>
          </a:xfrm>
          <a:noFill/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0" y="6049901"/>
            <a:ext cx="9144000" cy="1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147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97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6C81C-E1DE-174E-92F2-1495C7D617AE}" type="datetimeFigureOut">
              <a:rPr lang="en-US" smtClean="0"/>
              <a:t>8/28/2016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A46E5-2B0C-9648-815F-5B6FBBF76EBB}" type="slidenum">
              <a:rPr lang="nl-NL" smtClean="0"/>
              <a:t>‹#›</a:t>
            </a:fld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0" y="6230933"/>
            <a:ext cx="9144000" cy="647999"/>
          </a:xfrm>
          <a:prstGeom prst="rect">
            <a:avLst/>
          </a:prstGeom>
          <a:solidFill>
            <a:srgbClr val="FA61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6" descr="SnelStart_whit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30" y="6409657"/>
            <a:ext cx="1745057" cy="290552"/>
          </a:xfrm>
          <a:prstGeom prst="rect">
            <a:avLst/>
          </a:prstGeom>
        </p:spPr>
      </p:pic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901847" y="643078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86C81C-E1DE-174E-92F2-1495C7D617AE}" type="datetimeFigureOut">
              <a:rPr lang="en-US" sz="1200" smtClean="0"/>
              <a:pPr algn="r"/>
              <a:t>8/28/2016</a:t>
            </a:fld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77838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848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Datasets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Beschrijft vorm van data (input en output)</a:t>
            </a:r>
          </a:p>
          <a:p>
            <a:r>
              <a:rPr lang="nl-NL" dirty="0"/>
              <a:t>Wordt gehost door een </a:t>
            </a:r>
            <a:r>
              <a:rPr lang="nl-NL" dirty="0" err="1"/>
              <a:t>Linked</a:t>
            </a:r>
            <a:r>
              <a:rPr lang="nl-NL" dirty="0"/>
              <a:t> Service</a:t>
            </a:r>
          </a:p>
          <a:p>
            <a:r>
              <a:rPr lang="nl-NL" dirty="0"/>
              <a:t>Heeft een </a:t>
            </a:r>
            <a:r>
              <a:rPr lang="nl-NL" i="1" dirty="0"/>
              <a:t>availability</a:t>
            </a:r>
          </a:p>
          <a:p>
            <a:pPr lvl="1"/>
            <a:r>
              <a:rPr lang="nl-NL" dirty="0"/>
              <a:t>Frequentie</a:t>
            </a:r>
          </a:p>
          <a:p>
            <a:pPr lvl="1"/>
            <a:r>
              <a:rPr lang="nl-NL" dirty="0"/>
              <a:t>Maximale frequentie is elke 15 minuten</a:t>
            </a:r>
          </a:p>
          <a:p>
            <a:pPr lvl="1"/>
            <a:r>
              <a:rPr lang="nl-NL" dirty="0"/>
              <a:t>Slices</a:t>
            </a:r>
          </a:p>
          <a:p>
            <a:r>
              <a:rPr lang="nl-NL" dirty="0" err="1"/>
              <a:t>External</a:t>
            </a:r>
            <a:r>
              <a:rPr lang="nl-NL" dirty="0"/>
              <a:t> (of niet)</a:t>
            </a:r>
          </a:p>
        </p:txBody>
      </p:sp>
    </p:spTree>
    <p:extLst>
      <p:ext uri="{BB962C8B-B14F-4D97-AF65-F5344CB8AC3E}">
        <p14:creationId xmlns:p14="http://schemas.microsoft.com/office/powerpoint/2010/main" val="4015841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430242"/>
              </p:ext>
            </p:extLst>
          </p:nvPr>
        </p:nvGraphicFramePr>
        <p:xfrm>
          <a:off x="231648" y="107098"/>
          <a:ext cx="8778240" cy="581821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89120">
                  <a:extLst>
                    <a:ext uri="{9D8B030D-6E8A-4147-A177-3AD203B41FA5}">
                      <a16:colId xmlns:a16="http://schemas.microsoft.com/office/drawing/2014/main" val="68278567"/>
                    </a:ext>
                  </a:extLst>
                </a:gridCol>
                <a:gridCol w="4389120">
                  <a:extLst>
                    <a:ext uri="{9D8B030D-6E8A-4147-A177-3AD203B41FA5}">
                      <a16:colId xmlns:a16="http://schemas.microsoft.com/office/drawing/2014/main" val="4018159783"/>
                    </a:ext>
                  </a:extLst>
                </a:gridCol>
              </a:tblGrid>
              <a:tr h="410295">
                <a:tc>
                  <a:txBody>
                    <a:bodyPr/>
                    <a:lstStyle/>
                    <a:p>
                      <a:r>
                        <a:rPr lang="nl-NL" dirty="0"/>
                        <a:t>Read/</a:t>
                      </a:r>
                      <a:r>
                        <a:rPr lang="nl-NL" dirty="0" err="1"/>
                        <a:t>write</a:t>
                      </a:r>
                      <a:r>
                        <a:rPr lang="nl-NL" baseline="0" dirty="0"/>
                        <a:t> </a:t>
                      </a:r>
                      <a:r>
                        <a:rPr lang="nl-NL" dirty="0"/>
                        <a:t>stores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Readonly</a:t>
                      </a:r>
                      <a:r>
                        <a:rPr lang="nl-NL" dirty="0"/>
                        <a:t> stores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498148"/>
                  </a:ext>
                </a:extLst>
              </a:tr>
              <a:tr h="415994">
                <a:tc>
                  <a:txBody>
                    <a:bodyPr/>
                    <a:lstStyle/>
                    <a:p>
                      <a:r>
                        <a:rPr lang="nl-NL" dirty="0" err="1"/>
                        <a:t>Blob</a:t>
                      </a:r>
                      <a:r>
                        <a:rPr lang="nl-NL" dirty="0"/>
                        <a:t> 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MySQL</a:t>
                      </a:r>
                      <a:r>
                        <a:rPr lang="nl-NL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78660"/>
                  </a:ext>
                </a:extLst>
              </a:tr>
              <a:tr h="415994">
                <a:tc>
                  <a:txBody>
                    <a:bodyPr/>
                    <a:lstStyle/>
                    <a:p>
                      <a:r>
                        <a:rPr lang="nl-NL" dirty="0"/>
                        <a:t>Data 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DB2*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5395"/>
                  </a:ext>
                </a:extLst>
              </a:tr>
              <a:tr h="415994">
                <a:tc>
                  <a:txBody>
                    <a:bodyPr/>
                    <a:lstStyle/>
                    <a:p>
                      <a:r>
                        <a:rPr lang="nl-NL" dirty="0"/>
                        <a:t>SQL DB, SQL DW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Teradata</a:t>
                      </a:r>
                      <a:r>
                        <a:rPr lang="nl-NL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92995"/>
                  </a:ext>
                </a:extLst>
              </a:tr>
              <a:tr h="415994">
                <a:tc>
                  <a:txBody>
                    <a:bodyPr/>
                    <a:lstStyle/>
                    <a:p>
                      <a:r>
                        <a:rPr lang="nl-NL" dirty="0" err="1"/>
                        <a:t>Table</a:t>
                      </a:r>
                      <a:r>
                        <a:rPr lang="nl-NL" dirty="0"/>
                        <a:t> 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PostgreSQL</a:t>
                      </a:r>
                      <a:r>
                        <a:rPr lang="nl-NL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630047"/>
                  </a:ext>
                </a:extLst>
              </a:tr>
              <a:tr h="415994">
                <a:tc>
                  <a:txBody>
                    <a:bodyPr/>
                    <a:lstStyle/>
                    <a:p>
                      <a:r>
                        <a:rPr lang="nl-NL" dirty="0" err="1"/>
                        <a:t>DocumentDb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Sybase</a:t>
                      </a:r>
                      <a:r>
                        <a:rPr lang="nl-NL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383511"/>
                  </a:ext>
                </a:extLst>
              </a:tr>
              <a:tr h="415994">
                <a:tc>
                  <a:txBody>
                    <a:bodyPr/>
                    <a:lstStyle/>
                    <a:p>
                      <a:r>
                        <a:rPr lang="nl-NL" dirty="0"/>
                        <a:t>SQL Server*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Cassandra*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628571"/>
                  </a:ext>
                </a:extLst>
              </a:tr>
              <a:tr h="415994">
                <a:tc>
                  <a:txBody>
                    <a:bodyPr/>
                    <a:lstStyle/>
                    <a:p>
                      <a:r>
                        <a:rPr lang="nl-NL" dirty="0"/>
                        <a:t>Oracle*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MongoDB</a:t>
                      </a:r>
                      <a:r>
                        <a:rPr lang="nl-NL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066274"/>
                  </a:ext>
                </a:extLst>
              </a:tr>
              <a:tr h="415994">
                <a:tc>
                  <a:txBody>
                    <a:bodyPr/>
                    <a:lstStyle/>
                    <a:p>
                      <a:r>
                        <a:rPr lang="nl-NL" dirty="0"/>
                        <a:t>File</a:t>
                      </a:r>
                      <a:r>
                        <a:rPr lang="nl-NL" baseline="0" dirty="0"/>
                        <a:t> S</a:t>
                      </a:r>
                      <a:r>
                        <a:rPr lang="nl-NL" dirty="0"/>
                        <a:t>ystem*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Hadoop</a:t>
                      </a:r>
                      <a:r>
                        <a:rPr lang="nl-NL" baseline="0" dirty="0"/>
                        <a:t> FS*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377967"/>
                  </a:ext>
                </a:extLst>
              </a:tr>
              <a:tr h="415994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Salesforce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321738"/>
                  </a:ext>
                </a:extLst>
              </a:tr>
              <a:tr h="415994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Generic</a:t>
                      </a:r>
                      <a:r>
                        <a:rPr lang="nl-NL" baseline="0" dirty="0"/>
                        <a:t> ODBC*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20039"/>
                  </a:ext>
                </a:extLst>
              </a:tr>
              <a:tr h="415994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Generic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OData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630525"/>
                  </a:ext>
                </a:extLst>
              </a:tr>
              <a:tr h="415994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Web </a:t>
                      </a:r>
                      <a:r>
                        <a:rPr lang="nl-NL" dirty="0" err="1"/>
                        <a:t>Table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494234"/>
                  </a:ext>
                </a:extLst>
              </a:tr>
              <a:tr h="415994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 </a:t>
                      </a:r>
                      <a:r>
                        <a:rPr lang="nl-NL" dirty="0" err="1"/>
                        <a:t>Historian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670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485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Activities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Draait op een </a:t>
            </a:r>
            <a:r>
              <a:rPr lang="nl-NL" dirty="0" err="1"/>
              <a:t>Linked</a:t>
            </a:r>
            <a:r>
              <a:rPr lang="nl-NL" dirty="0"/>
              <a:t> Service</a:t>
            </a:r>
          </a:p>
          <a:p>
            <a:r>
              <a:rPr lang="nl-NL" dirty="0"/>
              <a:t>Leest 0+ datasets (input)</a:t>
            </a:r>
          </a:p>
          <a:p>
            <a:r>
              <a:rPr lang="nl-NL" dirty="0"/>
              <a:t>Genereert 1+ datasets (output)</a:t>
            </a:r>
          </a:p>
          <a:p>
            <a:r>
              <a:rPr lang="nl-NL" dirty="0"/>
              <a:t>Heeft een </a:t>
            </a:r>
            <a:r>
              <a:rPr lang="nl-NL" i="1" dirty="0" err="1"/>
              <a:t>schedule</a:t>
            </a:r>
            <a:endParaRPr lang="nl-NL" i="1" dirty="0"/>
          </a:p>
          <a:p>
            <a:pPr lvl="1"/>
            <a:r>
              <a:rPr lang="nl-NL" dirty="0"/>
              <a:t>Frequentie</a:t>
            </a:r>
          </a:p>
          <a:p>
            <a:pPr lvl="1"/>
            <a:r>
              <a:rPr lang="nl-NL" dirty="0"/>
              <a:t>Optioneel een offset</a:t>
            </a:r>
          </a:p>
          <a:p>
            <a:pPr lvl="1"/>
            <a:r>
              <a:rPr lang="nl-NL" dirty="0"/>
              <a:t>Meervoud van </a:t>
            </a:r>
            <a:r>
              <a:rPr lang="nl-NL" i="1" dirty="0"/>
              <a:t>availability</a:t>
            </a:r>
            <a:r>
              <a:rPr lang="nl-NL" dirty="0"/>
              <a:t> input dataset(s)</a:t>
            </a:r>
          </a:p>
          <a:p>
            <a:pPr lvl="1"/>
            <a:r>
              <a:rPr lang="nl-NL" dirty="0"/>
              <a:t>Gelijk aan </a:t>
            </a:r>
            <a:r>
              <a:rPr lang="nl-NL" i="1" dirty="0"/>
              <a:t>availability</a:t>
            </a:r>
            <a:r>
              <a:rPr lang="nl-NL" dirty="0"/>
              <a:t> output dataset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0481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758672"/>
              </p:ext>
            </p:extLst>
          </p:nvPr>
        </p:nvGraphicFramePr>
        <p:xfrm>
          <a:off x="231648" y="115329"/>
          <a:ext cx="8778240" cy="57582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89120">
                  <a:extLst>
                    <a:ext uri="{9D8B030D-6E8A-4147-A177-3AD203B41FA5}">
                      <a16:colId xmlns:a16="http://schemas.microsoft.com/office/drawing/2014/main" val="68278567"/>
                    </a:ext>
                  </a:extLst>
                </a:gridCol>
                <a:gridCol w="4389120">
                  <a:extLst>
                    <a:ext uri="{9D8B030D-6E8A-4147-A177-3AD203B41FA5}">
                      <a16:colId xmlns:a16="http://schemas.microsoft.com/office/drawing/2014/main" val="4018159783"/>
                    </a:ext>
                  </a:extLst>
                </a:gridCol>
              </a:tblGrid>
              <a:tr h="568715">
                <a:tc>
                  <a:txBody>
                    <a:bodyPr/>
                    <a:lstStyle/>
                    <a:p>
                      <a:r>
                        <a:rPr lang="nl-NL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Linked</a:t>
                      </a:r>
                      <a:r>
                        <a:rPr lang="nl-NL" dirty="0"/>
                        <a:t>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498148"/>
                  </a:ext>
                </a:extLst>
              </a:tr>
              <a:tr h="576615">
                <a:tc>
                  <a:txBody>
                    <a:bodyPr/>
                    <a:lstStyle/>
                    <a:p>
                      <a:r>
                        <a:rPr lang="nl-NL" dirty="0"/>
                        <a:t>Copy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379628"/>
                  </a:ext>
                </a:extLst>
              </a:tr>
              <a:tr h="576615">
                <a:tc>
                  <a:txBody>
                    <a:bodyPr/>
                    <a:lstStyle/>
                    <a:p>
                      <a:r>
                        <a:rPr lang="nl-NL" dirty="0" err="1"/>
                        <a:t>Hive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HDInsight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78660"/>
                  </a:ext>
                </a:extLst>
              </a:tr>
              <a:tr h="576615">
                <a:tc>
                  <a:txBody>
                    <a:bodyPr/>
                    <a:lstStyle/>
                    <a:p>
                      <a:r>
                        <a:rPr lang="nl-NL" dirty="0" err="1"/>
                        <a:t>Pig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HDInsight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5395"/>
                  </a:ext>
                </a:extLst>
              </a:tr>
              <a:tr h="576615">
                <a:tc>
                  <a:txBody>
                    <a:bodyPr/>
                    <a:lstStyle/>
                    <a:p>
                      <a:r>
                        <a:rPr lang="nl-NL" dirty="0" err="1"/>
                        <a:t>MapReduce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HDInsight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92995"/>
                  </a:ext>
                </a:extLst>
              </a:tr>
              <a:tr h="576615">
                <a:tc>
                  <a:txBody>
                    <a:bodyPr/>
                    <a:lstStyle/>
                    <a:p>
                      <a:r>
                        <a:rPr lang="nl-NL" dirty="0" err="1"/>
                        <a:t>Hadoop</a:t>
                      </a:r>
                      <a:r>
                        <a:rPr lang="nl-NL" dirty="0"/>
                        <a:t> Streaming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HDInsight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630047"/>
                  </a:ext>
                </a:extLst>
              </a:tr>
              <a:tr h="576615">
                <a:tc>
                  <a:txBody>
                    <a:bodyPr/>
                    <a:lstStyle/>
                    <a:p>
                      <a:r>
                        <a:rPr lang="nl-NL" dirty="0" err="1"/>
                        <a:t>Azure</a:t>
                      </a:r>
                      <a:r>
                        <a:rPr lang="nl-NL" dirty="0"/>
                        <a:t> Machine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Azure</a:t>
                      </a:r>
                      <a:r>
                        <a:rPr lang="nl-NL" dirty="0"/>
                        <a:t> ML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383511"/>
                  </a:ext>
                </a:extLst>
              </a:tr>
              <a:tr h="576615">
                <a:tc>
                  <a:txBody>
                    <a:bodyPr/>
                    <a:lstStyle/>
                    <a:p>
                      <a:r>
                        <a:rPr lang="nl-NL" dirty="0" err="1"/>
                        <a:t>Stored</a:t>
                      </a:r>
                      <a:r>
                        <a:rPr lang="nl-NL" dirty="0"/>
                        <a:t>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Azure</a:t>
                      </a:r>
                      <a:r>
                        <a:rPr lang="nl-NL" baseline="0" dirty="0"/>
                        <a:t> SQL DB, DW or SQL server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628571"/>
                  </a:ext>
                </a:extLst>
              </a:tr>
              <a:tr h="576615">
                <a:tc>
                  <a:txBody>
                    <a:bodyPr/>
                    <a:lstStyle/>
                    <a:p>
                      <a:r>
                        <a:rPr lang="nl-NL" dirty="0"/>
                        <a:t>Data Lake Analytics (U-SQL)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Data Lake Analytics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066274"/>
                  </a:ext>
                </a:extLst>
              </a:tr>
              <a:tr h="576615">
                <a:tc>
                  <a:txBody>
                    <a:bodyPr/>
                    <a:lstStyle/>
                    <a:p>
                      <a:r>
                        <a:rPr lang="nl-NL" dirty="0" err="1"/>
                        <a:t>DotNet</a:t>
                      </a:r>
                      <a:r>
                        <a:rPr lang="nl-NL" dirty="0"/>
                        <a:t> (</a:t>
                      </a:r>
                      <a:r>
                        <a:rPr lang="nl-NL" dirty="0" err="1"/>
                        <a:t>Custom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activity</a:t>
                      </a:r>
                      <a:r>
                        <a:rPr lang="nl-N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HDInsight</a:t>
                      </a:r>
                      <a:r>
                        <a:rPr lang="nl-NL" dirty="0"/>
                        <a:t> of </a:t>
                      </a:r>
                      <a:r>
                        <a:rPr lang="nl-NL" dirty="0" err="1"/>
                        <a:t>Azure</a:t>
                      </a:r>
                      <a:r>
                        <a:rPr lang="nl-NL" dirty="0"/>
                        <a:t> Batch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377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891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Pipelines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Logische groep van activiteiten</a:t>
            </a:r>
          </a:p>
          <a:p>
            <a:pPr lvl="1"/>
            <a:r>
              <a:rPr lang="nl-NL" dirty="0"/>
              <a:t>Kunnen geschakeld worden</a:t>
            </a:r>
          </a:p>
          <a:p>
            <a:r>
              <a:rPr lang="nl-NL" dirty="0"/>
              <a:t>Begin en eindtijd</a:t>
            </a:r>
          </a:p>
          <a:p>
            <a:r>
              <a:rPr lang="nl-NL" dirty="0" err="1"/>
              <a:t>Pauzeerbaar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9766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7597"/>
            <a:ext cx="9267568" cy="6101149"/>
          </a:xfrm>
        </p:spPr>
      </p:pic>
    </p:spTree>
    <p:extLst>
      <p:ext uri="{BB962C8B-B14F-4D97-AF65-F5344CB8AC3E}">
        <p14:creationId xmlns:p14="http://schemas.microsoft.com/office/powerpoint/2010/main" val="3816824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Demo’s!</a:t>
            </a: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7626"/>
          </a:xfrm>
        </p:spPr>
        <p:txBody>
          <a:bodyPr/>
          <a:lstStyle/>
          <a:p>
            <a:r>
              <a:rPr lang="nl-NL" dirty="0"/>
              <a:t>Demo 1 – copy data (VS)</a:t>
            </a:r>
          </a:p>
          <a:p>
            <a:r>
              <a:rPr lang="nl-NL" dirty="0"/>
              <a:t>Demo 2 – </a:t>
            </a:r>
            <a:r>
              <a:rPr lang="nl-NL" dirty="0" err="1"/>
              <a:t>add</a:t>
            </a:r>
            <a:r>
              <a:rPr lang="nl-NL" dirty="0"/>
              <a:t> machine </a:t>
            </a:r>
            <a:r>
              <a:rPr lang="nl-NL" dirty="0" err="1"/>
              <a:t>learning</a:t>
            </a:r>
            <a:r>
              <a:rPr lang="nl-NL" dirty="0"/>
              <a:t> (Portal)</a:t>
            </a:r>
          </a:p>
          <a:p>
            <a:r>
              <a:rPr lang="nl-NL" dirty="0"/>
              <a:t>Demo 3 –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custom</a:t>
            </a:r>
            <a:r>
              <a:rPr lang="nl-NL" dirty="0"/>
              <a:t> </a:t>
            </a:r>
            <a:r>
              <a:rPr lang="nl-NL" dirty="0" err="1"/>
              <a:t>activity</a:t>
            </a:r>
            <a:r>
              <a:rPr lang="nl-NL" dirty="0"/>
              <a:t> (Powershell)</a:t>
            </a:r>
          </a:p>
        </p:txBody>
      </p:sp>
    </p:spTree>
    <p:extLst>
      <p:ext uri="{BB962C8B-B14F-4D97-AF65-F5344CB8AC3E}">
        <p14:creationId xmlns:p14="http://schemas.microsoft.com/office/powerpoint/2010/main" val="4226062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Copy data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28" y="4442525"/>
            <a:ext cx="8134172" cy="146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88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Copy data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1013253" y="1474570"/>
            <a:ext cx="1540475" cy="2265405"/>
          </a:xfrm>
          <a:prstGeom prst="flowChartMagneticDisk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</a:p>
          <a:p>
            <a:pPr algn="ctr"/>
            <a:r>
              <a:rPr lang="nl-N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Trials</a:t>
            </a:r>
          </a:p>
          <a:p>
            <a:pPr algn="ctr"/>
            <a:r>
              <a:rPr lang="nl-N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8107" y="1615985"/>
            <a:ext cx="1565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Application DB</a:t>
            </a:r>
          </a:p>
        </p:txBody>
      </p:sp>
      <p:sp>
        <p:nvSpPr>
          <p:cNvPr id="8" name="Flowchart: Magnetic Disk 7"/>
          <p:cNvSpPr/>
          <p:nvPr/>
        </p:nvSpPr>
        <p:spPr>
          <a:xfrm>
            <a:off x="6830922" y="1474570"/>
            <a:ext cx="1540475" cy="2265405"/>
          </a:xfrm>
          <a:prstGeom prst="flowChartMagneticDisk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</a:p>
          <a:p>
            <a:pPr algn="ctr"/>
            <a:r>
              <a:rPr lang="nl-N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Trials</a:t>
            </a:r>
          </a:p>
          <a:p>
            <a:pPr algn="ctr"/>
            <a:r>
              <a:rPr lang="nl-N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73326" y="1615985"/>
            <a:ext cx="1255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Warehouse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64259" y="2215890"/>
            <a:ext cx="897925" cy="2388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11"/>
          <p:cNvSpPr/>
          <p:nvPr/>
        </p:nvSpPr>
        <p:spPr>
          <a:xfrm>
            <a:off x="2364258" y="2444490"/>
            <a:ext cx="897925" cy="238897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2364259" y="2657644"/>
            <a:ext cx="897925" cy="238897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tangle 13"/>
          <p:cNvSpPr/>
          <p:nvPr/>
        </p:nvSpPr>
        <p:spPr>
          <a:xfrm>
            <a:off x="2364259" y="2897399"/>
            <a:ext cx="897925" cy="238897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tangle 14"/>
          <p:cNvSpPr/>
          <p:nvPr/>
        </p:nvSpPr>
        <p:spPr>
          <a:xfrm>
            <a:off x="2365202" y="3136295"/>
            <a:ext cx="897925" cy="238897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2365203" y="3349449"/>
            <a:ext cx="897925" cy="2388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tangle 16"/>
          <p:cNvSpPr/>
          <p:nvPr/>
        </p:nvSpPr>
        <p:spPr>
          <a:xfrm>
            <a:off x="2364257" y="3588379"/>
            <a:ext cx="897925" cy="2388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tangle 26"/>
          <p:cNvSpPr/>
          <p:nvPr/>
        </p:nvSpPr>
        <p:spPr>
          <a:xfrm>
            <a:off x="4501718" y="2459355"/>
            <a:ext cx="897925" cy="238897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tangle 27"/>
          <p:cNvSpPr/>
          <p:nvPr/>
        </p:nvSpPr>
        <p:spPr>
          <a:xfrm>
            <a:off x="4501719" y="2672509"/>
            <a:ext cx="897925" cy="238897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tangle 28"/>
          <p:cNvSpPr/>
          <p:nvPr/>
        </p:nvSpPr>
        <p:spPr>
          <a:xfrm>
            <a:off x="4501719" y="2912264"/>
            <a:ext cx="897925" cy="238897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tangle 29"/>
          <p:cNvSpPr/>
          <p:nvPr/>
        </p:nvSpPr>
        <p:spPr>
          <a:xfrm>
            <a:off x="4501567" y="3151160"/>
            <a:ext cx="897925" cy="238897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Arrow: Notched Right 35"/>
          <p:cNvSpPr/>
          <p:nvPr/>
        </p:nvSpPr>
        <p:spPr>
          <a:xfrm>
            <a:off x="3418445" y="2698252"/>
            <a:ext cx="671513" cy="358627"/>
          </a:xfrm>
          <a:prstGeom prst="notched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Arrow: Notched Right 36"/>
          <p:cNvSpPr/>
          <p:nvPr/>
        </p:nvSpPr>
        <p:spPr>
          <a:xfrm>
            <a:off x="5778411" y="2683387"/>
            <a:ext cx="671513" cy="358627"/>
          </a:xfrm>
          <a:prstGeom prst="notched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28" y="4442525"/>
            <a:ext cx="8134172" cy="146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57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ML in </a:t>
            </a:r>
            <a:r>
              <a:rPr lang="nl-NL" dirty="0" err="1"/>
              <a:t>the</a:t>
            </a:r>
            <a:r>
              <a:rPr lang="nl-NL" dirty="0"/>
              <a:t> Mix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151" y="1623061"/>
            <a:ext cx="9546075" cy="428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47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341" y="2918984"/>
            <a:ext cx="8229600" cy="1143000"/>
          </a:xfrm>
        </p:spPr>
        <p:txBody>
          <a:bodyPr/>
          <a:lstStyle/>
          <a:p>
            <a:r>
              <a:rPr lang="nl-NL" dirty="0" err="1"/>
              <a:t>Azure</a:t>
            </a:r>
            <a:r>
              <a:rPr lang="nl-NL" dirty="0"/>
              <a:t> Data </a:t>
            </a:r>
            <a:r>
              <a:rPr lang="nl-NL" dirty="0" err="1"/>
              <a:t>Factory</a:t>
            </a:r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6323375" y="4893275"/>
            <a:ext cx="2363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Henry Been</a:t>
            </a:r>
          </a:p>
          <a:p>
            <a:r>
              <a:rPr lang="nl-NL" dirty="0">
                <a:solidFill>
                  <a:schemeClr val="bg1"/>
                </a:solidFill>
              </a:rPr>
              <a:t>@</a:t>
            </a:r>
            <a:r>
              <a:rPr lang="nl-NL" dirty="0" err="1">
                <a:solidFill>
                  <a:schemeClr val="bg1"/>
                </a:solidFill>
              </a:rPr>
              <a:t>henry_been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www.henrybeen.nl</a:t>
            </a:r>
          </a:p>
        </p:txBody>
      </p:sp>
    </p:spTree>
    <p:extLst>
      <p:ext uri="{BB962C8B-B14F-4D97-AF65-F5344CB8AC3E}">
        <p14:creationId xmlns:p14="http://schemas.microsoft.com/office/powerpoint/2010/main" val="911080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err="1"/>
              <a:t>Integrate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custom</a:t>
            </a:r>
            <a:r>
              <a:rPr lang="nl-NL" dirty="0"/>
              <a:t> </a:t>
            </a:r>
            <a:r>
              <a:rPr lang="nl-NL" dirty="0" err="1"/>
              <a:t>webservice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908" y="1631820"/>
            <a:ext cx="9469255" cy="426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63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Operations</a:t>
            </a: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7626"/>
          </a:xfrm>
        </p:spPr>
        <p:txBody>
          <a:bodyPr/>
          <a:lstStyle/>
          <a:p>
            <a:r>
              <a:rPr lang="nl-NL" dirty="0"/>
              <a:t>Monitor </a:t>
            </a:r>
            <a:r>
              <a:rPr lang="nl-NL" dirty="0" err="1"/>
              <a:t>and</a:t>
            </a:r>
            <a:r>
              <a:rPr lang="nl-NL" dirty="0"/>
              <a:t> manage</a:t>
            </a:r>
          </a:p>
          <a:p>
            <a:r>
              <a:rPr lang="nl-NL" dirty="0"/>
              <a:t>Alert </a:t>
            </a:r>
            <a:r>
              <a:rPr lang="nl-NL" dirty="0" err="1"/>
              <a:t>rules</a:t>
            </a:r>
            <a:endParaRPr lang="nl-NL" dirty="0"/>
          </a:p>
          <a:p>
            <a:endParaRPr lang="nl-NL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025" y="3178839"/>
            <a:ext cx="4892770" cy="27368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626" y="3178839"/>
            <a:ext cx="1979376" cy="273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23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341" y="2918984"/>
            <a:ext cx="8229600" cy="1143000"/>
          </a:xfrm>
        </p:spPr>
        <p:txBody>
          <a:bodyPr/>
          <a:lstStyle/>
          <a:p>
            <a:r>
              <a:rPr lang="nl-NL" dirty="0"/>
              <a:t>                Vragen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23375" y="4893275"/>
            <a:ext cx="2363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Henry Been</a:t>
            </a:r>
          </a:p>
          <a:p>
            <a:r>
              <a:rPr lang="nl-NL" dirty="0">
                <a:solidFill>
                  <a:schemeClr val="bg1"/>
                </a:solidFill>
              </a:rPr>
              <a:t>@</a:t>
            </a:r>
            <a:r>
              <a:rPr lang="nl-NL" dirty="0" err="1">
                <a:solidFill>
                  <a:schemeClr val="bg1"/>
                </a:solidFill>
              </a:rPr>
              <a:t>henry_been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www.henrybeen.nl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41" y="503406"/>
            <a:ext cx="1994748" cy="485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33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680" y="112240"/>
            <a:ext cx="1905000" cy="1905000"/>
          </a:xfrm>
          <a:prstGeom prst="rect">
            <a:avLst/>
          </a:prstGeom>
        </p:spPr>
      </p:pic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7626"/>
          </a:xfrm>
        </p:spPr>
        <p:txBody>
          <a:bodyPr/>
          <a:lstStyle/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Nooit, nooit, </a:t>
            </a:r>
            <a:r>
              <a:rPr lang="nl-NL" b="1" i="1" dirty="0"/>
              <a:t>nooit, </a:t>
            </a:r>
            <a:r>
              <a:rPr lang="nl-NL" b="1" dirty="0"/>
              <a:t>Visual Studio bijwerken als je een presentatie moet voorbereiden</a:t>
            </a:r>
          </a:p>
        </p:txBody>
      </p:sp>
    </p:spTree>
    <p:extLst>
      <p:ext uri="{BB962C8B-B14F-4D97-AF65-F5344CB8AC3E}">
        <p14:creationId xmlns:p14="http://schemas.microsoft.com/office/powerpoint/2010/main" val="1838989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Wat?</a:t>
            </a:r>
          </a:p>
          <a:p>
            <a:r>
              <a:rPr lang="nl-NL" dirty="0"/>
              <a:t>Waarom?</a:t>
            </a:r>
          </a:p>
          <a:p>
            <a:r>
              <a:rPr lang="nl-NL" dirty="0"/>
              <a:t>Wat niet?</a:t>
            </a:r>
          </a:p>
          <a:p>
            <a:r>
              <a:rPr lang="nl-NL" dirty="0"/>
              <a:t>Hoe?</a:t>
            </a:r>
          </a:p>
          <a:p>
            <a:r>
              <a:rPr lang="nl-NL" b="1" dirty="0"/>
              <a:t>Demo’s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5308" y="3987113"/>
            <a:ext cx="2076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} minder saai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82013" y="993892"/>
            <a:ext cx="99097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0" dirty="0"/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2990" y="2438009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saai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21594" y="3987113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(hopelijk)</a:t>
            </a:r>
          </a:p>
        </p:txBody>
      </p:sp>
    </p:spTree>
    <p:extLst>
      <p:ext uri="{BB962C8B-B14F-4D97-AF65-F5344CB8AC3E}">
        <p14:creationId xmlns:p14="http://schemas.microsoft.com/office/powerpoint/2010/main" val="428082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“</a:t>
            </a:r>
            <a:r>
              <a:rPr lang="en-US" dirty="0"/>
              <a:t>Azure Data Factory service – a fully managed service that makes it easy to compose data storage, processing, and data movement services into streamlined, scalable &amp; reliable data production pipelines. 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1800" dirty="0"/>
              <a:t>(</a:t>
            </a:r>
            <a:r>
              <a:rPr lang="en-US" sz="1800" dirty="0" err="1"/>
              <a:t>ScottGu’s</a:t>
            </a:r>
            <a:r>
              <a:rPr lang="en-US" sz="1800" dirty="0"/>
              <a:t> Blog)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4553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Gebruik van </a:t>
            </a:r>
            <a:r>
              <a:rPr lang="nl-NL" dirty="0" err="1"/>
              <a:t>DBaaS</a:t>
            </a:r>
            <a:endParaRPr lang="nl-NL" dirty="0"/>
          </a:p>
          <a:p>
            <a:r>
              <a:rPr lang="nl-NL" dirty="0"/>
              <a:t>Cloud </a:t>
            </a:r>
            <a:r>
              <a:rPr lang="nl-NL" dirty="0" err="1"/>
              <a:t>based</a:t>
            </a:r>
            <a:endParaRPr lang="nl-NL" dirty="0"/>
          </a:p>
          <a:p>
            <a:pPr lvl="1"/>
            <a:r>
              <a:rPr lang="nl-NL" dirty="0"/>
              <a:t>Betaal voor verbruik</a:t>
            </a:r>
          </a:p>
          <a:p>
            <a:pPr lvl="1"/>
            <a:r>
              <a:rPr lang="nl-NL" dirty="0"/>
              <a:t>Extreem schaalbaar</a:t>
            </a:r>
          </a:p>
          <a:p>
            <a:r>
              <a:rPr lang="nl-NL" dirty="0"/>
              <a:t>Minimale operationele complexiteit</a:t>
            </a:r>
          </a:p>
          <a:p>
            <a:pPr lvl="1"/>
            <a:r>
              <a:rPr lang="nl-NL" dirty="0"/>
              <a:t>SaaS</a:t>
            </a:r>
          </a:p>
          <a:p>
            <a:pPr lvl="1"/>
            <a:r>
              <a:rPr lang="nl-NL" dirty="0"/>
              <a:t>Goede rapportage en alert mogelijkheden</a:t>
            </a:r>
          </a:p>
        </p:txBody>
      </p:sp>
    </p:spTree>
    <p:extLst>
      <p:ext uri="{BB962C8B-B14F-4D97-AF65-F5344CB8AC3E}">
        <p14:creationId xmlns:p14="http://schemas.microsoft.com/office/powerpoint/2010/main" val="1975200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niet?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Real-time</a:t>
            </a:r>
          </a:p>
          <a:p>
            <a:r>
              <a:rPr lang="nl-NL" dirty="0"/>
              <a:t>Streaming data (Stream Analytics)</a:t>
            </a:r>
          </a:p>
          <a:p>
            <a:endParaRPr lang="nl-NL" dirty="0"/>
          </a:p>
          <a:p>
            <a:r>
              <a:rPr lang="nl-NL" dirty="0"/>
              <a:t>Af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0568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Hoe? - </a:t>
            </a:r>
            <a:r>
              <a:rPr lang="nl-NL" dirty="0" err="1"/>
              <a:t>Overview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1864"/>
            <a:ext cx="9144000" cy="289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69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Linked</a:t>
            </a:r>
            <a:r>
              <a:rPr lang="nl-NL" dirty="0"/>
              <a:t> Services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Referentie naar externe service</a:t>
            </a:r>
          </a:p>
          <a:p>
            <a:pPr lvl="1"/>
            <a:r>
              <a:rPr lang="nl-NL" dirty="0" err="1"/>
              <a:t>DataStore</a:t>
            </a:r>
            <a:endParaRPr lang="nl-NL" dirty="0"/>
          </a:p>
          <a:p>
            <a:pPr lvl="1"/>
            <a:r>
              <a:rPr lang="nl-NL" dirty="0"/>
              <a:t>Transformatie engine</a:t>
            </a:r>
          </a:p>
          <a:p>
            <a:r>
              <a:rPr lang="nl-NL" dirty="0"/>
              <a:t>Type</a:t>
            </a:r>
          </a:p>
          <a:p>
            <a:r>
              <a:rPr lang="nl-NL" dirty="0"/>
              <a:t>Locatie</a:t>
            </a:r>
          </a:p>
          <a:p>
            <a:r>
              <a:rPr lang="nl-NL" dirty="0" err="1"/>
              <a:t>Credentials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4003613"/>
      </p:ext>
    </p:extLst>
  </p:cSld>
  <p:clrMapOvr>
    <a:masterClrMapping/>
  </p:clrMapOvr>
</p:sld>
</file>

<file path=ppt/theme/theme1.xml><?xml version="1.0" encoding="utf-8"?>
<a:theme xmlns:a="http://schemas.openxmlformats.org/drawingml/2006/main" name="SnelStart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nelStart_pp_template.potx [Alleen-lezen]" id="{800AB905-BD72-46F2-8EA3-101AC052B2B9}" vid="{0F878062-B1DA-40A5-A77D-72F9AE972A5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6f6de12-627a-4ea2-992b-58f50c2492a5">K2SX7Y5DN6ZX-20-77</_dlc_DocId>
    <_dlc_DocIdUrl xmlns="e6f6de12-627a-4ea2-992b-58f50c2492a5">
      <Url>http://vssharepoint/algemeen/_layouts/DocIdRedir.aspx?ID=K2SX7Y5DN6ZX-20-77</Url>
      <Description>K2SX7Y5DN6ZX-20-77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EE713DFF4E55409714A51A9E4687D4" ma:contentTypeVersion="1" ma:contentTypeDescription="Een nieuw document maken." ma:contentTypeScope="" ma:versionID="73cca8248ddadad4fd5010f207e4be12">
  <xsd:schema xmlns:xsd="http://www.w3.org/2001/XMLSchema" xmlns:xs="http://www.w3.org/2001/XMLSchema" xmlns:p="http://schemas.microsoft.com/office/2006/metadata/properties" xmlns:ns2="e6f6de12-627a-4ea2-992b-58f50c2492a5" targetNamespace="http://schemas.microsoft.com/office/2006/metadata/properties" ma:root="true" ma:fieldsID="b73d7ccd873f0e430da4b9ba27bd3f10" ns2:_="">
    <xsd:import namespace="e6f6de12-627a-4ea2-992b-58f50c2492a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f6de12-627a-4ea2-992b-58f50c2492a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DB27F0-5A1E-4979-B3A8-724C7F41A6D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A0484FA-9B39-47E9-9A7F-E9FC43627A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FF73B1-62C6-4C41-9042-7FE5F0277A2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6f6de12-627a-4ea2-992b-58f50c2492a5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68C4FF8-371F-4018-9FB8-4657222C1E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f6de12-627a-4ea2-992b-58f50c2492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ADF</Template>
  <TotalTime>2669</TotalTime>
  <Words>370</Words>
  <Application>Microsoft Office PowerPoint</Application>
  <PresentationFormat>On-screen Show (4:3)</PresentationFormat>
  <Paragraphs>132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SnelStart PowerPoint Template</vt:lpstr>
      <vt:lpstr>PowerPoint Presentation</vt:lpstr>
      <vt:lpstr>Azure Data Factory</vt:lpstr>
      <vt:lpstr>PowerPoint Presentation</vt:lpstr>
      <vt:lpstr>Agenda</vt:lpstr>
      <vt:lpstr>Wat?</vt:lpstr>
      <vt:lpstr>Waarom?</vt:lpstr>
      <vt:lpstr>Wat niet?</vt:lpstr>
      <vt:lpstr>Hoe? - Overview</vt:lpstr>
      <vt:lpstr>Linked Services</vt:lpstr>
      <vt:lpstr>Datasets</vt:lpstr>
      <vt:lpstr>PowerPoint Presentation</vt:lpstr>
      <vt:lpstr>Activities</vt:lpstr>
      <vt:lpstr>PowerPoint Presentation</vt:lpstr>
      <vt:lpstr>Pipelines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Vragen</vt:lpstr>
    </vt:vector>
  </TitlesOfParts>
  <Company>SnelStart.lokaal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 Been</dc:creator>
  <cp:lastModifiedBy>Henry Been</cp:lastModifiedBy>
  <cp:revision>37</cp:revision>
  <dcterms:created xsi:type="dcterms:W3CDTF">2016-08-22T09:59:57Z</dcterms:created>
  <dcterms:modified xsi:type="dcterms:W3CDTF">2016-08-28T18:28:07Z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0x010100F4EE713DFF4E55409714A51A9E4687D4</vt:lpwstr>
  </property>
  <property fmtid="{D5CDD505-2E9C-101B-9397-08002B2CF9AE}" pid="3" name="_dlc_DocIdItemGuid">
    <vt:lpwstr>28ef29d6-28c1-4ab8-a13a-023bc684f6eb</vt:lpwstr>
  </property>
</Properties>
</file>